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2hdoZPcspD0WKV2uItg+kEQy0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65986"/>
  </p:normalViewPr>
  <p:slideViewPr>
    <p:cSldViewPr>
      <p:cViewPr varScale="1">
        <p:scale>
          <a:sx n="77" d="100"/>
          <a:sy n="77" d="100"/>
        </p:scale>
        <p:origin x="2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Demo your copy of the app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Replace with a QR code for your version of the app if applicable.</a:t>
            </a:r>
          </a:p>
        </p:txBody>
      </p:sp>
      <p:sp>
        <p:nvSpPr>
          <p:cNvPr id="160" name="Google Shape;1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rtl="0"/>
            <a:r>
              <a:rPr lang="en-US" sz="12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 2: Application to their own course of choice - ELO 1 (30 minutes):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Demonstration on how to create a file of terms for their own course iteratively with ChatGPT.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They will download S1. Schema Study - Terms and Context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Spreadsheet.csv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Participants will form 2-person teams.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Teams will use ChatGPT to create their own file of terms and definitions.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Aim for 3 terms and schema </a:t>
            </a:r>
          </a:p>
        </p:txBody>
      </p:sp>
      <p:sp>
        <p:nvSpPr>
          <p:cNvPr id="167" name="Google Shape;16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PART 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Using S2. Schema Study – Installation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Manual.docx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6" name="Google Shape;18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rtl="0"/>
            <a:r>
              <a:rPr lang="en-US" sz="12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 4: Evaluating - ELO 4 and 5 (45 mins):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Participants will learn strategies to improve the accuracy and completeness of the chatbot’s responses by simulating student use and attempting to elicit wrong or irrelevant information.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Tell participants they can consider adding a grading rubric to the prompt with some example outputs. This would also allow the model to provide an informal grade alongside the feedback.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Walkthrough documentation for this process. Should be along the lines of: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Write a perfect, ok, wrong, and hilariously wrong response in the app and see where the chatbot fails or succeeds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Change the prompt to address that issue.</a:t>
            </a:r>
          </a:p>
          <a:p>
            <a:pPr marL="742950" lvl="1" indent="-2857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Rinse and repeat.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Table Discussion: What worked, what didn’t, what surprised you most.</a:t>
            </a:r>
          </a:p>
        </p:txBody>
      </p:sp>
      <p:sp>
        <p:nvSpPr>
          <p:cNvPr id="192" name="Google Shape;19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b2923dc5c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g2eb2923dc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800" b="0" i="0" u="sng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/>
            <a:r>
              <a:rPr lang="en-US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 5: Wrap-Up - ELO 5 (10 minutes): Pointing them at resources!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Brainstorming ideas in which API’s can be used to create active learning opportunities and issues that should be explored by biology education researchers.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Other ways this app can be transformed to fit your needs.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Example activities and assessments (S4 Schema Study – Student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Activities.docx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rtl="0"/>
            <a:r>
              <a:rPr lang="en-US" sz="12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 5: Wrap-Up - ELO 5 (10 minutes): Pointing them at resources!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Brainstorming ideas in which API’s can be used to create active learning opportunities and issues that should be explored by biology education researchers. 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Other ways this app can be transformed to fit your needs.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0" name="Google Shape;2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sz="1200" b="0" i="0" u="sng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/>
            <a:r>
              <a:rPr lang="en-US" sz="12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PART 1: Introduction (30 mins) Slides 2-10</a:t>
            </a:r>
            <a:endParaRPr lang="en-US" b="0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2: Introductions and a brief survey to gauge participants' familiarity with GenAI tools (S6. Schema Study - Workshop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Survey.docx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3: Introduction of workshop hosts (if applicable)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4: QR code to electronic version of workshop manual (contact authors) or S2. Schema Study – Installation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Manual.docx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5: Workshop learning objectives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6: AI terminology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7: Leveraging LLM’s strengths and weaknesses to improve pedagogy in the classroom. 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8-9: Theoretical Framework underlying Schema Study (Cognitive Schema theory)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10: Demonstration of the app after participants have copied the template for themselves.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3: Introduction of workshop hosts (if applicable)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4: QR code to electronic version of workshop manual (contact authors) or S2. Schema Study – Installation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Manual.docx</a:t>
            </a: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/>
              <a:t>Picture is a Chat-GPT DALL-E 3 production from the prompt: “create a square picture of a surrealist painting titled "The Workshop Manual””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dirty="0"/>
              <a:t>Free QR codes can be generated at https://</a:t>
            </a:r>
            <a:r>
              <a:rPr lang="en-US" dirty="0" err="1"/>
              <a:t>www.adobe.com</a:t>
            </a:r>
            <a:r>
              <a:rPr lang="en-US" dirty="0"/>
              <a:t>/express/feature/image/</a:t>
            </a:r>
            <a:r>
              <a:rPr lang="en-US" dirty="0" err="1"/>
              <a:t>qr</a:t>
            </a:r>
            <a:r>
              <a:rPr lang="en-US" dirty="0"/>
              <a:t>-code-generator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5: Workshop learning objectives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Above is a condensed summary. Here is the full list: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rtl="0">
              <a:spcBef>
                <a:spcPts val="2000"/>
              </a:spcBef>
              <a:spcAft>
                <a:spcPts val="60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Learning Objectives: </a:t>
            </a:r>
            <a:endParaRPr lang="en-US" b="1" dirty="0">
              <a:effectLst/>
            </a:endParaRPr>
          </a:p>
          <a:p>
            <a:pPr rtl="0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the end of the workshop, participants will be able to:</a:t>
            </a:r>
            <a:endParaRPr lang="en-US" b="0" dirty="0">
              <a:effectLst/>
            </a:endParaRP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Generate a tailored list of 3 biology-specific terms and their schema using effective and iterative GPT-4 prompts. 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 the tailored list to build an interactive study activity that students can use to practice with your terms.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Implement the setup and customization of a web application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Assess the web application's feedback accuracy by conducting simulated student interactions, applying strategies to improve content relevance and pedagogical value.</a:t>
            </a:r>
          </a:p>
          <a:p>
            <a:pPr rtl="0" fontAlgn="base"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Propose strategies for integrating AI-enhanced tools into biology education, reflecting on potential impacts, ethical considerations, and future applications in a structured discussion.</a:t>
            </a:r>
          </a:p>
          <a:p>
            <a:pPr rtl="0" fontAlgn="base">
              <a:buFont typeface="Arial" panose="020B0604020202020204" pitchFamily="34" charset="0"/>
              <a:buChar char="•"/>
            </a:pPr>
            <a:endParaRPr lang="en-US" sz="12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1" name="Google Shape;1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6: AI terminology</a:t>
            </a:r>
          </a:p>
        </p:txBody>
      </p:sp>
      <p:sp>
        <p:nvSpPr>
          <p:cNvPr id="117" name="Google Shape;11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7: Leveraging LLM’s strengths and weaknesses to improve pedagogy in the classroom. Points to consider.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8-9: Theoretical Framework underlying Schema Study (Cognitive Schema theory)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 Study: A Large Language Model (LLM) Application for Asynchronous Student Learning and Inquiry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Keefe Reuther, Liam O Mueller, Grace Constantian, and Albert Nguyen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SLIDE 8-9: Theoretical Framework underlying Schema Study (Cognitive Schema theory)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>
            <a:spLocks noGrp="1"/>
          </p:cNvSpPr>
          <p:nvPr>
            <p:ph type="ctrTitle"/>
          </p:nvPr>
        </p:nvSpPr>
        <p:spPr>
          <a:xfrm>
            <a:off x="1" y="1038639"/>
            <a:ext cx="7245626" cy="1467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subTitle" idx="1"/>
          </p:nvPr>
        </p:nvSpPr>
        <p:spPr>
          <a:xfrm>
            <a:off x="1" y="2506318"/>
            <a:ext cx="7245626" cy="56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2216426" y="375064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2216424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248478" y="385003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248476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>
            <a:spLocks noGrp="1"/>
          </p:cNvSpPr>
          <p:nvPr>
            <p:ph type="title"/>
          </p:nvPr>
        </p:nvSpPr>
        <p:spPr>
          <a:xfrm>
            <a:off x="831850" y="3429000"/>
            <a:ext cx="105156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 b="0" i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title"/>
          </p:nvPr>
        </p:nvSpPr>
        <p:spPr>
          <a:xfrm>
            <a:off x="2216426" y="375064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1"/>
          </p:nvPr>
        </p:nvSpPr>
        <p:spPr>
          <a:xfrm>
            <a:off x="2216424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3170583" y="1490871"/>
            <a:ext cx="9021417" cy="15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"/>
              <a:buNone/>
              <a:defRPr sz="55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3170582" y="3048001"/>
            <a:ext cx="9021417" cy="66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2216426" y="375064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2216424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248478" y="385003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248476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248478" y="385003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248476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dreuther@ucs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mueller@ucsd.edu" TargetMode="External"/><Relationship Id="rId5" Type="http://schemas.openxmlformats.org/officeDocument/2006/relationships/hyperlink" Target="mailto:kdreuther@ucsd.edu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tabolicpathways.stanford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ctrTitle"/>
          </p:nvPr>
        </p:nvSpPr>
        <p:spPr>
          <a:xfrm>
            <a:off x="1600200" y="0"/>
            <a:ext cx="880441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4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SchemaStudy</a:t>
            </a:r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 Generative AI Application for Asynchronous Student Learning and Inquiry</a:t>
            </a:r>
            <a:endParaRPr sz="4000"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subTitle" idx="1"/>
          </p:nvPr>
        </p:nvSpPr>
        <p:spPr>
          <a:xfrm>
            <a:off x="152400" y="2542934"/>
            <a:ext cx="11734800" cy="401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We originally presented these slides at the Society for the Advancement of Biological Education Research (SABER) annual meeting in 2024. We designed these slides for use in a professional development workshop helping participants create their own customized version of the Schema Study application. For more information about running the workshop, including a workshop-ready manual, please contact Keefe Reuther, the corresponding author directly (</a:t>
            </a:r>
            <a:r>
              <a:rPr lang="en-US" dirty="0">
                <a:hlinkClick r:id="rId3"/>
              </a:rPr>
              <a:t>kdreuther@ucsd.edu</a:t>
            </a:r>
            <a:r>
              <a:rPr lang="en-US" dirty="0"/>
              <a:t>).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Any pertinent details are included within the speaker notes.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All images are fair-use or owned by the authors with permission to be used under the GPL-3.0 license.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235765" y="133314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The Schema Study App</a:t>
            </a:r>
            <a:endParaRPr dirty="0"/>
          </a:p>
        </p:txBody>
      </p:sp>
      <p:sp>
        <p:nvSpPr>
          <p:cNvPr id="163" name="Google Shape;163;p25"/>
          <p:cNvSpPr txBox="1">
            <a:spLocks noGrp="1"/>
          </p:cNvSpPr>
          <p:nvPr>
            <p:ph type="body" idx="1"/>
          </p:nvPr>
        </p:nvSpPr>
        <p:spPr>
          <a:xfrm>
            <a:off x="125302" y="1458877"/>
            <a:ext cx="665649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Guided intentional practice when human expertise is not available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3am before the midterm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Courses with &gt;100 students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Free for students.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You provide context and constraints.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976875" y="2057400"/>
            <a:ext cx="10515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 b="1" dirty="0">
                <a:latin typeface="Calibri"/>
                <a:ea typeface="Calibri"/>
                <a:cs typeface="Calibri"/>
                <a:sym typeface="Calibri"/>
              </a:rPr>
              <a:t>Part 2: </a:t>
            </a:r>
            <a:r>
              <a:rPr lang="en-US" sz="4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 GPT-4.1 to create a list of course terms for students to study</a:t>
            </a:r>
            <a:endParaRPr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2625" y="6014450"/>
            <a:ext cx="1948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minutes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>
            <a:spLocks noGrp="1"/>
          </p:cNvSpPr>
          <p:nvPr>
            <p:ph type="title"/>
          </p:nvPr>
        </p:nvSpPr>
        <p:spPr>
          <a:xfrm>
            <a:off x="838200" y="1905000"/>
            <a:ext cx="10515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 b="1" dirty="0">
                <a:latin typeface="Calibri"/>
                <a:ea typeface="Calibri"/>
                <a:cs typeface="Calibri"/>
                <a:sym typeface="Calibri"/>
              </a:rPr>
              <a:t>Part 3: </a:t>
            </a:r>
            <a:r>
              <a:rPr lang="en-US" sz="4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Building your own online study app</a:t>
            </a:r>
            <a:endParaRPr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2625" y="6014450"/>
            <a:ext cx="1948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 minutes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515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 b="1" dirty="0">
                <a:latin typeface="Calibri"/>
                <a:ea typeface="Calibri"/>
                <a:cs typeface="Calibri"/>
                <a:sym typeface="Calibri"/>
              </a:rPr>
              <a:t>Part 4: </a:t>
            </a:r>
            <a:r>
              <a:rPr lang="en-US" sz="4400" b="1" i="0" u="none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Evaluating your app</a:t>
            </a:r>
            <a:endParaRPr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1"/>
          <p:cNvSpPr txBox="1"/>
          <p:nvPr/>
        </p:nvSpPr>
        <p:spPr>
          <a:xfrm>
            <a:off x="2625" y="6014450"/>
            <a:ext cx="1948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 minutes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b2923dc5c_0_8"/>
          <p:cNvSpPr txBox="1">
            <a:spLocks noGrp="1"/>
          </p:cNvSpPr>
          <p:nvPr>
            <p:ph type="title"/>
          </p:nvPr>
        </p:nvSpPr>
        <p:spPr>
          <a:xfrm>
            <a:off x="1235700" y="381000"/>
            <a:ext cx="972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Time to test each other’s apps </a:t>
            </a:r>
            <a:endParaRPr dirty="0"/>
          </a:p>
        </p:txBody>
      </p:sp>
      <p:sp>
        <p:nvSpPr>
          <p:cNvPr id="201" name="Google Shape;201;g2eb2923dc5c_0_8"/>
          <p:cNvSpPr txBox="1">
            <a:spLocks noGrp="1"/>
          </p:cNvSpPr>
          <p:nvPr>
            <p:ph type="body" idx="1"/>
          </p:nvPr>
        </p:nvSpPr>
        <p:spPr>
          <a:xfrm>
            <a:off x="248476" y="1825625"/>
            <a:ext cx="1110532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Share your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url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with someone else at your table: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Feed the app both good and poor responses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What happens when you put an incredibly wrong answer in?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Attempt to elicit wrong or irrelevant information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Often the app will catch this early on in the ‘conversation’: try deeper in.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Share your findings with the author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Think about where improvements could be made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>
            <a:spLocks noGrp="1"/>
          </p:cNvSpPr>
          <p:nvPr>
            <p:ph type="title"/>
          </p:nvPr>
        </p:nvSpPr>
        <p:spPr>
          <a:xfrm>
            <a:off x="831850" y="3429000"/>
            <a:ext cx="10515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Part 5: </a:t>
            </a:r>
            <a:r>
              <a:rPr lang="en-US" sz="44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What’s next?</a:t>
            </a:r>
            <a:endParaRPr sz="4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2"/>
          <p:cNvSpPr txBox="1"/>
          <p:nvPr/>
        </p:nvSpPr>
        <p:spPr>
          <a:xfrm>
            <a:off x="2625" y="6014450"/>
            <a:ext cx="1948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minutes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>
            <a:spLocks noGrp="1"/>
          </p:cNvSpPr>
          <p:nvPr>
            <p:ph type="title"/>
          </p:nvPr>
        </p:nvSpPr>
        <p:spPr>
          <a:xfrm>
            <a:off x="248476" y="24740"/>
            <a:ext cx="1169504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b="1" dirty="0"/>
              <a:t>How else to incorporate into your curriculum? </a:t>
            </a:r>
            <a:endParaRPr sz="3600" dirty="0"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1"/>
          </p:nvPr>
        </p:nvSpPr>
        <p:spPr>
          <a:xfrm>
            <a:off x="248476" y="1350303"/>
            <a:ext cx="11695048" cy="503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sym typeface="Calibri"/>
              </a:rPr>
              <a:t>Beware summative feedback and personal data.</a:t>
            </a:r>
            <a:endParaRPr sz="3200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It can be done, but it’s complicated</a:t>
            </a:r>
            <a:endParaRPr sz="28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sym typeface="Calibri"/>
              </a:rPr>
              <a:t>Have a conversation about academic integrity and generative AI limitations.</a:t>
            </a:r>
            <a:endParaRPr sz="32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>
                <a:sym typeface="Calibri"/>
              </a:rPr>
              <a:t>Great for discussion board assignments, and low stakes assessments.</a:t>
            </a:r>
            <a:endParaRPr sz="3200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 low-pressure space for intellectual creativity and play.</a:t>
            </a:r>
            <a:endParaRPr sz="2800" dirty="0"/>
          </a:p>
          <a:p>
            <a: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 opportunity to practice scientific literacy skills.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"/>
          <p:cNvSpPr txBox="1">
            <a:spLocks noGrp="1"/>
          </p:cNvSpPr>
          <p:nvPr>
            <p:ph type="title"/>
          </p:nvPr>
        </p:nvSpPr>
        <p:spPr>
          <a:xfrm>
            <a:off x="831850" y="3429000"/>
            <a:ext cx="105156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7200" b="1">
                <a:latin typeface="Calibri"/>
                <a:ea typeface="Calibri"/>
                <a:cs typeface="Calibri"/>
                <a:sym typeface="Calibri"/>
              </a:rPr>
              <a:t>Part 1: </a:t>
            </a:r>
            <a:r>
              <a:rPr lang="en-US" sz="7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Introduction!</a:t>
            </a:r>
            <a:endParaRPr sz="7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6"/>
          <p:cNvSpPr txBox="1"/>
          <p:nvPr/>
        </p:nvSpPr>
        <p:spPr>
          <a:xfrm>
            <a:off x="2625" y="6014450"/>
            <a:ext cx="1948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 minutes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A person with tattoos on his arm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8765"/>
          <a:stretch/>
        </p:blipFill>
        <p:spPr>
          <a:xfrm>
            <a:off x="459619" y="1324730"/>
            <a:ext cx="2341674" cy="203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t="18080" b="19291"/>
          <a:stretch/>
        </p:blipFill>
        <p:spPr>
          <a:xfrm>
            <a:off x="456644" y="3990520"/>
            <a:ext cx="2341675" cy="2200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2798319" y="1387804"/>
            <a:ext cx="2521006" cy="251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1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Keefe Reuther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Assistant Teaching Professor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Ecology, Behavior &amp; Evolution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sng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kdreuther@ucsd.edu</a:t>
            </a:r>
            <a:endParaRPr sz="1800" b="0" i="0" u="none" strike="noStrike" cap="none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2782397" y="4040245"/>
            <a:ext cx="2341675" cy="251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1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Liam O’Connor Mueller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Assistant Teaching Professor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Molecular Biology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sng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lomueller@ucsd.edu</a:t>
            </a:r>
            <a:endParaRPr sz="1800" b="0" i="0" u="none" strike="noStrike" cap="none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b="6026"/>
          <a:stretch/>
        </p:blipFill>
        <p:spPr>
          <a:xfrm>
            <a:off x="5486400" y="4040245"/>
            <a:ext cx="2341676" cy="22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t="13216"/>
          <a:stretch/>
        </p:blipFill>
        <p:spPr>
          <a:xfrm>
            <a:off x="5486401" y="1324730"/>
            <a:ext cx="2341675" cy="203220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228600" y="353040"/>
            <a:ext cx="9720470" cy="681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000" b="1"/>
              <a:t>Who are we?</a:t>
            </a:r>
            <a:endParaRPr b="1"/>
          </a:p>
        </p:txBody>
      </p:sp>
      <p:sp>
        <p:nvSpPr>
          <p:cNvPr id="99" name="Google Shape;99;p1"/>
          <p:cNvSpPr txBox="1"/>
          <p:nvPr/>
        </p:nvSpPr>
        <p:spPr>
          <a:xfrm>
            <a:off x="7658025" y="1740687"/>
            <a:ext cx="252100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1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Grace Constantian</a:t>
            </a:r>
            <a:endParaRPr sz="1800" b="1" i="0" u="none" strike="noStrike" cap="none">
              <a:solidFill>
                <a:srgbClr val="4242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Undergraduate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UC San Diego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7658025" y="4490625"/>
            <a:ext cx="252100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1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Albert Nguyen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Undergraduate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Quicksand"/>
              <a:buNone/>
            </a:pPr>
            <a:r>
              <a:rPr lang="en-US" sz="1800" b="0" i="0" u="none" strike="noStrike" cap="none">
                <a:solidFill>
                  <a:srgbClr val="424242"/>
                </a:solidFill>
                <a:latin typeface="Calibri"/>
                <a:ea typeface="Calibri"/>
                <a:cs typeface="Calibri"/>
                <a:sym typeface="Calibri"/>
              </a:rPr>
              <a:t>UC San Diego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2286000" y="152400"/>
            <a:ext cx="7305261" cy="152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The Workshop Manual</a:t>
            </a:r>
            <a:endParaRPr dirty="0"/>
          </a:p>
        </p:txBody>
      </p:sp>
      <p:pic>
        <p:nvPicPr>
          <p:cNvPr id="108" name="Google Shape;108;p5" descr="A book with gears flying in the ai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074" y="1821543"/>
            <a:ext cx="4013200" cy="401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48D689-C876-013F-FF1D-89177AEFC2E3}"/>
              </a:ext>
            </a:extLst>
          </p:cNvPr>
          <p:cNvSpPr txBox="1"/>
          <p:nvPr/>
        </p:nvSpPr>
        <p:spPr>
          <a:xfrm>
            <a:off x="6477000" y="264417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Placeholder for a QR Code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1235765" y="304800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What will you leave with today?</a:t>
            </a:r>
            <a:endParaRPr dirty="0"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248476" y="1825625"/>
            <a:ext cx="97204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A fully functional, open-source web application with GPT-4o your students can use </a:t>
            </a:r>
            <a:r>
              <a:rPr lang="en-US" sz="3200" b="1"/>
              <a:t>free of charge</a:t>
            </a:r>
            <a:r>
              <a:rPr lang="en-US" sz="3200"/>
              <a:t> to interactively study course concepts.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A code-free framework which allows you to modify this app in any way you choose.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/>
              <a:t>An invitation for continued support and collaboration utilizing and experimentally testing generative AI tools.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5768" y="439029"/>
            <a:ext cx="9320463" cy="5979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>
            <a:spLocks noGrp="1"/>
          </p:cNvSpPr>
          <p:nvPr>
            <p:ph type="title"/>
          </p:nvPr>
        </p:nvSpPr>
        <p:spPr>
          <a:xfrm>
            <a:off x="248476" y="100445"/>
            <a:ext cx="11714923" cy="1042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Leveraging LLMs for better learning</a:t>
            </a:r>
            <a:br>
              <a:rPr lang="en-US" b="1" dirty="0">
                <a:solidFill>
                  <a:schemeClr val="tx1"/>
                </a:solidFill>
              </a:rPr>
            </a:br>
            <a:endParaRPr b="1" dirty="0">
              <a:solidFill>
                <a:schemeClr val="tx1"/>
              </a:solidFill>
            </a:endParaRPr>
          </a:p>
        </p:txBody>
      </p:sp>
      <p:sp>
        <p:nvSpPr>
          <p:cNvPr id="125" name="Google Shape;125;p2"/>
          <p:cNvSpPr txBox="1">
            <a:spLocks noGrp="1"/>
          </p:cNvSpPr>
          <p:nvPr>
            <p:ph type="body" idx="1"/>
          </p:nvPr>
        </p:nvSpPr>
        <p:spPr>
          <a:xfrm>
            <a:off x="1863439" y="1727056"/>
            <a:ext cx="9775284" cy="201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LLMs should add new pedagogy to classes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LLMs can: Give users rapid, specific feedback at scale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Help students master biology content asynchronously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Fill gaps in content understanding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 rot="-5400000">
            <a:off x="393720" y="2072968"/>
            <a:ext cx="2012086" cy="11231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Maximizing Strengths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 rot="5400000">
            <a:off x="393719" y="4282192"/>
            <a:ext cx="2012085" cy="11231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Monitoring Weaknesses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 txBox="1"/>
          <p:nvPr/>
        </p:nvSpPr>
        <p:spPr>
          <a:xfrm>
            <a:off x="1863438" y="3941619"/>
            <a:ext cx="8695232" cy="2012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LLMs should not replace established curriculum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LLMs struggle: Hallucinations, false confidence, off-topic responses  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Mastery of critical information literacy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Determine limits of LLMs in biology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1235765" y="332339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Cognitive Schema Theory (CST)</a:t>
            </a:r>
            <a:endParaRPr b="1"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699050" y="1876237"/>
            <a:ext cx="105023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/>
              <a:t>A cognitive framework for how we structure and grow knowledge and memory. </a:t>
            </a:r>
            <a:endParaRPr sz="3200"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/>
              <a:t>A </a:t>
            </a:r>
            <a:r>
              <a:rPr lang="en-US" sz="3200" b="1" dirty="0"/>
              <a:t>schema</a:t>
            </a:r>
            <a:r>
              <a:rPr lang="en-US" sz="3200" dirty="0"/>
              <a:t> is a dynamic and interconnected body of knowledge about a particular thing (e.g., pigeons, genetic drift).</a:t>
            </a:r>
            <a:endParaRPr dirty="0"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3200" dirty="0"/>
              <a:t>Novice and expert schemata are structured differently.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As educators, we facilitate this journey.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155712" y="6138133"/>
            <a:ext cx="990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Derry, S. J. (1996). Cognitive schema theory in the constructivist debate. </a:t>
            </a:r>
            <a:r>
              <a:rPr lang="en-US" sz="14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Educational psychologist</a:t>
            </a:r>
            <a:r>
              <a:rPr lang="en-US" sz="1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 </a:t>
            </a:r>
            <a:r>
              <a:rPr lang="en-US" sz="1400" b="0" i="1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31</a:t>
            </a:r>
            <a:r>
              <a:rPr lang="en-US" sz="14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(3-4), 163-174.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1410759" y="154697"/>
            <a:ext cx="972047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b="1" dirty="0"/>
              <a:t>Schemata change over time</a:t>
            </a:r>
            <a:endParaRPr b="1"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349858" y="1328074"/>
            <a:ext cx="9720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dirty="0"/>
              <a:t>Novice schema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Smaller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Lacks underlying framework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Weaker connections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Harder to incorporate new knowledge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4294967295"/>
          </p:nvPr>
        </p:nvSpPr>
        <p:spPr>
          <a:xfrm>
            <a:off x="6184900" y="1363663"/>
            <a:ext cx="60071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Expert schema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Larger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Strong framework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Strong connections</a:t>
            </a:r>
            <a:endParaRPr dirty="0"/>
          </a:p>
          <a:p>
            <a:pPr marL="914400" lvl="1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Easy to incorporate new knowledge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4"/>
          <p:cNvSpPr txBox="1">
            <a:spLocks noGrp="1"/>
          </p:cNvSpPr>
          <p:nvPr>
            <p:ph type="ftr" idx="4294967295"/>
          </p:nvPr>
        </p:nvSpPr>
        <p:spPr>
          <a:xfrm>
            <a:off x="-152400" y="6542762"/>
            <a:ext cx="12192000" cy="36512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https://metabolicpathways.stanford.edu/</a:t>
            </a:r>
            <a:r>
              <a:rPr lang="en-US" sz="1100">
                <a:solidFill>
                  <a:schemeClr val="lt1"/>
                </a:solidFill>
              </a:rPr>
              <a:t>; </a:t>
            </a: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Ericsson, K. A. (2014). </a:t>
            </a:r>
            <a:r>
              <a:rPr lang="en-US" sz="11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road to excellence: The acquisition of expert performance in the arts and sciences, sports, and games</a:t>
            </a: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Psychology Press.</a:t>
            </a: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1896</Words>
  <Application>Microsoft Macintosh PowerPoint</Application>
  <PresentationFormat>Widescreen</PresentationFormat>
  <Paragraphs>178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Quicksand</vt:lpstr>
      <vt:lpstr>Times New Roman</vt:lpstr>
      <vt:lpstr>1_Office Theme</vt:lpstr>
      <vt:lpstr>SchemaStudy: A Generative AI Application for Asynchronous Student Learning and Inquiry</vt:lpstr>
      <vt:lpstr>Part 1: Introduction!</vt:lpstr>
      <vt:lpstr>Who are we?</vt:lpstr>
      <vt:lpstr>The Workshop Manual</vt:lpstr>
      <vt:lpstr>What will you leave with today?</vt:lpstr>
      <vt:lpstr>PowerPoint Presentation</vt:lpstr>
      <vt:lpstr> Leveraging LLMs for better learning </vt:lpstr>
      <vt:lpstr>Cognitive Schema Theory (CST)</vt:lpstr>
      <vt:lpstr>Schemata change over time</vt:lpstr>
      <vt:lpstr>The Schema Study App</vt:lpstr>
      <vt:lpstr>Part 2: Use GPT-4.1 to create a list of course terms for students to study</vt:lpstr>
      <vt:lpstr>Part 3: Building your own online study app</vt:lpstr>
      <vt:lpstr>Part 4: Evaluating your app</vt:lpstr>
      <vt:lpstr>Time to test each other’s apps </vt:lpstr>
      <vt:lpstr>Part 5: What’s next?</vt:lpstr>
      <vt:lpstr>How else to incorporate into your curriculum?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Liam Mueller</dc:creator>
  <cp:lastModifiedBy>Keefe Reuther</cp:lastModifiedBy>
  <cp:revision>17</cp:revision>
  <dcterms:created xsi:type="dcterms:W3CDTF">2024-03-18T23:35:37Z</dcterms:created>
  <dcterms:modified xsi:type="dcterms:W3CDTF">2025-06-03T18:30:07Z</dcterms:modified>
</cp:coreProperties>
</file>